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6" r:id="rId6"/>
    <p:sldId id="263" r:id="rId7"/>
    <p:sldId id="267" r:id="rId8"/>
    <p:sldId id="268" r:id="rId9"/>
    <p:sldId id="269" r:id="rId10"/>
    <p:sldId id="264" r:id="rId11"/>
    <p:sldId id="265" r:id="rId12"/>
    <p:sldId id="262" r:id="rId13"/>
    <p:sldId id="260" r:id="rId14"/>
    <p:sldId id="261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9" r:id="rId23"/>
    <p:sldId id="280" r:id="rId24"/>
    <p:sldId id="281" r:id="rId25"/>
    <p:sldId id="278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7" y="116632"/>
            <a:ext cx="83557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«Школа №151 города Донецка»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79650" y="90872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sz="2800" b="1" kern="0" dirty="0">
                <a:solidFill>
                  <a:srgbClr val="002060"/>
                </a:solidFill>
                <a:latin typeface="Times New Roman"/>
              </a:rPr>
              <a:t>Модель</a:t>
            </a:r>
          </a:p>
          <a:p>
            <a:pPr lvl="0" algn="ctr">
              <a:defRPr/>
            </a:pPr>
            <a:r>
              <a:rPr lang="ru-RU" sz="2800" b="1" kern="0" dirty="0">
                <a:solidFill>
                  <a:srgbClr val="002060"/>
                </a:solidFill>
                <a:latin typeface="Times New Roman"/>
              </a:rPr>
              <a:t>наставничества педагогов в условиях современного образования</a:t>
            </a:r>
          </a:p>
          <a:p>
            <a:pPr lvl="0" algn="ctr">
              <a:defRPr/>
            </a:pPr>
            <a:r>
              <a:rPr lang="ru-RU" sz="2800" b="1" kern="0" dirty="0">
                <a:solidFill>
                  <a:srgbClr val="002060"/>
                </a:solidFill>
                <a:latin typeface="Franklin Gothic Book"/>
              </a:rPr>
              <a:t>Форма наставничества</a:t>
            </a:r>
          </a:p>
          <a:p>
            <a:pPr lvl="0" algn="ctr">
              <a:defRPr/>
            </a:pPr>
            <a:r>
              <a:rPr lang="ru-RU" sz="2800" b="1" kern="0" dirty="0">
                <a:solidFill>
                  <a:srgbClr val="002060"/>
                </a:solidFill>
                <a:latin typeface="Franklin Gothic Book"/>
              </a:rPr>
              <a:t>"Педагог- Педагог"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65650" y="4206177"/>
            <a:ext cx="42579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Тарутина Виктория Анатольевна, </a:t>
            </a:r>
            <a:endParaRPr lang="ru-RU" alt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истории,</a:t>
            </a:r>
            <a:endParaRPr lang="ru-RU" alt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</a:t>
            </a:r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60649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Поддержка молодых специалистов, а также вновь прибывших специалистов в конкретное  образовательное учреждение – одна из ключевых задач образовательной политики.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84582"/>
            <a:ext cx="6951434" cy="3473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43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417646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Начинающим учителям необходима профессиональная помощь в овладении педагогическим мастерством, в освоении функциональных обязанностей учителя, воспитателя, классного руководителя. </a:t>
            </a:r>
          </a:p>
          <a:p>
            <a:r>
              <a:rPr lang="ru-RU" dirty="0"/>
              <a:t>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9197"/>
            <a:ext cx="5200650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080" y="476672"/>
            <a:ext cx="33283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Необходимо создавать ситуацию успешности работы молодого учителя, способствовать развитию его личности на основе диагностической информации о динамике роста его профессионализма, способствовать формированию индивидуального стиля его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6286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" y="-35384"/>
            <a:ext cx="9155276" cy="689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99899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Профессиональная помощь необходима не только молодым, начинающим педагогам, но и вновь прибывшим в конкретное образовательное учреждение учителям. Нужно помочь им адаптироваться в новых условиях, ознакомить их с учительской документацией, которую им необходимо разрабатывать и вести в данном учреждении, а также  оказывать методическую </a:t>
            </a:r>
            <a:r>
              <a:rPr lang="ru-RU" sz="2000" dirty="0" smtClean="0"/>
              <a:t>помощь в </a:t>
            </a:r>
            <a:r>
              <a:rPr lang="ru-RU" sz="2000" dirty="0"/>
              <a:t>работе.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56" y="3211512"/>
            <a:ext cx="5548313" cy="364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18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32757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3917" y="332656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Все наставники выполняют две функции или относятся к двум типам: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7956"/>
            <a:ext cx="5549391" cy="456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35996" y="362239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/>
              <a:t>Наставник-предметник </a:t>
            </a:r>
          </a:p>
          <a:p>
            <a:r>
              <a:rPr lang="ru-RU" dirty="0"/>
              <a:t>– опытный педагог того же предметного направления, что и молодой учитель, способный осуществлять всестороннюю методическую поддержку преподавания отдельных дисциплин.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0869" y="82917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/>
              <a:t>Наставник-консультант</a:t>
            </a:r>
          </a:p>
          <a:p>
            <a:r>
              <a:rPr lang="ru-RU" dirty="0"/>
              <a:t> – создает комфортные условия для реализации профессиональных качеств, помогает с организацией образовательного процесса и решением конкретных психолого-педагогических и коммуникативных проблем. </a:t>
            </a:r>
          </a:p>
          <a:p>
            <a:r>
              <a:rPr lang="ru-RU" dirty="0"/>
              <a:t>Контролирует самостоятельную работу молодого специалиста.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25070" y="4622362"/>
            <a:ext cx="585787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97847">
            <a:off x="3210175" y="2380687"/>
            <a:ext cx="585787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1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766" y="-9144"/>
            <a:ext cx="9359766" cy="703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0854" y="48405"/>
            <a:ext cx="72794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rgbClr val="FF0000"/>
                </a:solidFill>
              </a:rPr>
              <a:t>Задачи наставничества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422" y="633180"/>
            <a:ext cx="840400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Задачи наставничества в форме «учитель – учитель»  </a:t>
            </a:r>
          </a:p>
          <a:p>
            <a:r>
              <a:rPr lang="ru-RU" dirty="0"/>
              <a:t>-  прививать молодому специалисту интерес к педагогической деятельности в целях его закрепления в образовательной организации; </a:t>
            </a:r>
          </a:p>
          <a:p>
            <a:r>
              <a:rPr lang="ru-RU" dirty="0"/>
              <a:t>- ориентировать начинающего педагога на творческое использование передового педагогического опыта в своей деятельности; </a:t>
            </a:r>
          </a:p>
          <a:p>
            <a:r>
              <a:rPr lang="ru-RU" dirty="0"/>
              <a:t>-   ускорить процесс профессионального становления педагога; </a:t>
            </a:r>
          </a:p>
          <a:p>
            <a:r>
              <a:rPr lang="ru-RU" dirty="0"/>
              <a:t>-    способствовать формированию потребности заниматься анализом результатов своей профессиональной деятельности;</a:t>
            </a:r>
          </a:p>
          <a:p>
            <a:r>
              <a:rPr lang="ru-RU" dirty="0"/>
              <a:t>- повышать уровень включенности молодых (новых) специалистов в педагогическую работу, культурную жизнь образовательной организации;</a:t>
            </a:r>
          </a:p>
          <a:p>
            <a:r>
              <a:rPr lang="ru-RU" dirty="0"/>
              <a:t>-  развивать интерес к методике построения и организации результативного учебного процесса;</a:t>
            </a:r>
          </a:p>
          <a:p>
            <a:r>
              <a:rPr lang="ru-RU" dirty="0"/>
              <a:t>-   способствовать повышению уверенности в собственных силах и развитие личного, творческого и педагогического потенциалов;</a:t>
            </a:r>
          </a:p>
          <a:p>
            <a:r>
              <a:rPr lang="ru-RU" dirty="0"/>
              <a:t>-   способствовать сформированию сообщества образовательной организации;</a:t>
            </a:r>
          </a:p>
          <a:p>
            <a:r>
              <a:rPr lang="ru-RU" dirty="0"/>
              <a:t>- положительно влиять на уровень образовательной подготовки и психологический климат в образовательной организации. </a:t>
            </a:r>
          </a:p>
        </p:txBody>
      </p:sp>
    </p:spTree>
    <p:extLst>
      <p:ext uri="{BB962C8B-B14F-4D97-AF65-F5344CB8AC3E}">
        <p14:creationId xmlns:p14="http://schemas.microsoft.com/office/powerpoint/2010/main" val="328393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423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Типы педагогического общения педагога-наставника и молодого специалиста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60781" y="1095245"/>
            <a:ext cx="39604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Общение-поддержка. </a:t>
            </a:r>
            <a:endParaRPr lang="ru-RU" sz="2000" b="1" u="sng" dirty="0" smtClean="0"/>
          </a:p>
          <a:p>
            <a:r>
              <a:rPr lang="ru-RU" sz="2000" dirty="0" smtClean="0"/>
              <a:t>Этот </a:t>
            </a:r>
            <a:r>
              <a:rPr lang="ru-RU" sz="2000" dirty="0"/>
              <a:t>тип общения имеет место в ситуациях, когда необходимо помочь молодому учителю в разрешении сложных ситуаций, с которыми он не силах справиться самостоятельно. От наставника требуется не только сумма знаний, но и мобилизация таких личностных качеств, как </a:t>
            </a:r>
            <a:r>
              <a:rPr lang="ru-RU" sz="2000" dirty="0" err="1"/>
              <a:t>эмпатия</a:t>
            </a:r>
            <a:r>
              <a:rPr lang="ru-RU" sz="2000" dirty="0"/>
              <a:t>, такт, чуткость и др.</a:t>
            </a:r>
          </a:p>
        </p:txBody>
      </p:sp>
    </p:spTree>
    <p:extLst>
      <p:ext uri="{BB962C8B-B14F-4D97-AF65-F5344CB8AC3E}">
        <p14:creationId xmlns:p14="http://schemas.microsoft.com/office/powerpoint/2010/main" val="11533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43408"/>
            <a:ext cx="9156700" cy="747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63177" y="-31988"/>
            <a:ext cx="8869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Типы педагогического общения педагога-наставника и молодого специалиста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773560"/>
            <a:ext cx="85922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Общение-снятие психологических барьеров</a:t>
            </a:r>
            <a:r>
              <a:rPr lang="ru-RU" dirty="0"/>
              <a:t>. Этот тип общения предполагает владение педагогом-наставником технологией общения на достаточно высоком уровне, наличие у него потребности в общении с подопечным, желания помочь ему в установлении доверительных отношений.</a:t>
            </a:r>
          </a:p>
          <a:p>
            <a:r>
              <a:rPr lang="ru-RU" b="1" u="sng" dirty="0"/>
              <a:t>Общение на основе дружеского расположения </a:t>
            </a:r>
            <a:r>
              <a:rPr lang="ru-RU" dirty="0"/>
              <a:t>является оптимальной моделью общения педагога-наставника и молодого специалиста. Она предполагает реализацию всех функций общения, аккумулирует все особенности и свойства наставника как профессионала и личности. В её основе лежит доверительность, взаимная расположенность субъектов общения, обоюдная заинтересованность в осуществлении и продолжении контактов.</a:t>
            </a:r>
          </a:p>
        </p:txBody>
      </p:sp>
    </p:spTree>
    <p:extLst>
      <p:ext uri="{BB962C8B-B14F-4D97-AF65-F5344CB8AC3E}">
        <p14:creationId xmlns:p14="http://schemas.microsoft.com/office/powerpoint/2010/main" val="33245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5512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РОЛИ ПЕДАГОГОВ-НАСТАВНИКОВ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650305"/>
            <a:ext cx="5076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«</a:t>
            </a:r>
            <a:r>
              <a:rPr lang="ru-RU" b="1" u="sng" dirty="0"/>
              <a:t>ПРОВОДНИК». </a:t>
            </a:r>
            <a:r>
              <a:rPr lang="ru-RU" dirty="0"/>
              <a:t>Обеспечит подопечному знакомство с системой данного общеобразовательного учреждения «изнутри». Такой наставник может объяснить принцип деятельности всех структурных подразделений школы, рассказать о государственно-общественном управлении образовательным учреждением. Наставник поможет молодому учителю осознать свое место в системе школы, будет осуществлять пошаговое руководство его педагогической деятельностью. Вклад наставника в профессиональное становление молодого учителя составляет более 80 %.</a:t>
            </a:r>
          </a:p>
        </p:txBody>
      </p:sp>
    </p:spTree>
    <p:extLst>
      <p:ext uri="{BB962C8B-B14F-4D97-AF65-F5344CB8AC3E}">
        <p14:creationId xmlns:p14="http://schemas.microsoft.com/office/powerpoint/2010/main" val="25231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56533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b="1" u="sng" dirty="0"/>
              <a:t>«ЗАЩИТНИК ИНТЕРЕСОВ». </a:t>
            </a:r>
            <a:r>
              <a:rPr lang="ru-RU" dirty="0"/>
              <a:t>Может помочь в разрешении конфликтных ситуаций, возникающих в процессе педагогической деятельности молодого специалиста; организует вокруг профессиональной деятельности молодого учителя атмосферу взаимопомощи и сотрудничества; помогает подопечному осознать значимость и важность его работы; своим авторитетом охраняет учителя от возможных проблем межличностного характера. Наставник может договариваться от имени молодого специалиста о его участии в различных внутри- и внешкольных мероприятиях. Вклад наставника в профессиональное становление молодого учителя составляет 60–80 %.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9066" y="103673"/>
            <a:ext cx="5512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</a:rPr>
              <a:t>РОЛИ ПЕДАГОГОВ-НАСТАВНИКОВ</a:t>
            </a:r>
          </a:p>
        </p:txBody>
      </p:sp>
    </p:spTree>
    <p:extLst>
      <p:ext uri="{BB962C8B-B14F-4D97-AF65-F5344CB8AC3E}">
        <p14:creationId xmlns:p14="http://schemas.microsoft.com/office/powerpoint/2010/main" val="570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0"/>
            <a:ext cx="5512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</a:rPr>
              <a:t>РОЛИ ПЕДАГОГОВ-НАСТАВНИКОВ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461665"/>
            <a:ext cx="36616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«КОНСУЛЬТАНТ». </a:t>
            </a:r>
            <a:r>
              <a:rPr lang="ru-RU" dirty="0"/>
              <a:t>За основу этих взаимоотношений берется благополучие личности молодого специалиста. Эта роль реализует функцию поддержки. Здесь практически отсутствует требовательность со стороны наставника. Подопечный получает ровно столько помощи, сколько ему необходимо и когда он об этом просит. Вклад наставника в профессиональное становление молодого учителя составляет 30–40 %.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32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1" y="-42540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19" y="404664"/>
            <a:ext cx="8280920" cy="2088232"/>
          </a:xfrm>
        </p:spPr>
        <p:txBody>
          <a:bodyPr>
            <a:normAutofit fontScale="90000"/>
          </a:bodyPr>
          <a:lstStyle/>
          <a:p>
            <a:pPr marL="27432" lvl="0">
              <a:spcBef>
                <a:spcPts val="600"/>
              </a:spcBef>
            </a:pPr>
            <a:r>
              <a:rPr lang="ru-RU" sz="2600" b="1" i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 </a:t>
            </a:r>
            <a: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«</a:t>
            </a:r>
            <a:r>
              <a:rPr lang="ru-RU" b="1" i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Человек не может </a:t>
            </a:r>
            <a: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ru-RU" b="1" i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по-настоящему усовершенствоваться, </a:t>
            </a:r>
            <a: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ru-RU" b="1" i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если не помогает усовершенствоваться другим».</a:t>
            </a:r>
            <a: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ru-RU" b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ru-RU" b="1" i="1" cap="none" spc="0" dirty="0">
                <a:solidFill>
                  <a:srgbClr val="974A35"/>
                </a:solidFill>
                <a:latin typeface="Monotype Corsiva" panose="03010101010201010101" pitchFamily="66" charset="0"/>
                <a:ea typeface="+mn-ea"/>
                <a:cs typeface="+mn-cs"/>
              </a:rPr>
              <a:t> Чарльз Диккенс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0"/>
            <a:ext cx="3633531" cy="4365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40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61198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400" b="1" cap="none" spc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РОЛИ ПЕДАГОГОВ-НАСТАВНИКОВ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7620000" cy="4373563"/>
          </a:xfrm>
        </p:spPr>
        <p:txBody>
          <a:bodyPr/>
          <a:lstStyle/>
          <a:p>
            <a:r>
              <a:rPr lang="ru-RU" u="sng" dirty="0"/>
              <a:t>«КОНТРОЛЕР». </a:t>
            </a:r>
            <a:r>
              <a:rPr lang="ru-RU" dirty="0"/>
              <a:t>В организованной таким образом наставнической поддержке молодой учитель самостоятельно осуществляет педагогическую деятельность, а наставник контролирует правильность ее организации, эффективность форм, методов, приемов работы, проверяет его успехи с помощью системы тестов, творческих заданий, проблемных ситуаций и т. п. Вклад наставника в профессиональное становление молодого учителя составляет 10–30 %.</a:t>
            </a:r>
          </a:p>
        </p:txBody>
      </p:sp>
    </p:spTree>
    <p:extLst>
      <p:ext uri="{BB962C8B-B14F-4D97-AF65-F5344CB8AC3E}">
        <p14:creationId xmlns:p14="http://schemas.microsoft.com/office/powerpoint/2010/main" val="374112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88640"/>
            <a:ext cx="6422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Правила общения с молодым педагогом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7312" y="836712"/>
            <a:ext cx="6622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 </a:t>
            </a:r>
            <a:r>
              <a:rPr lang="ru-RU" sz="2400" dirty="0" smtClean="0"/>
              <a:t>Не </a:t>
            </a:r>
            <a:r>
              <a:rPr lang="ru-RU" sz="2400" dirty="0"/>
              <a:t>приказывать. </a:t>
            </a:r>
          </a:p>
          <a:p>
            <a:r>
              <a:rPr lang="ru-RU" sz="2400" dirty="0"/>
              <a:t>2. Не угрожать. </a:t>
            </a:r>
          </a:p>
          <a:p>
            <a:r>
              <a:rPr lang="ru-RU" sz="2400" dirty="0"/>
              <a:t>3. Не проповедовать. </a:t>
            </a:r>
          </a:p>
          <a:p>
            <a:r>
              <a:rPr lang="ru-RU" sz="2400" dirty="0"/>
              <a:t>4. Не поучать. </a:t>
            </a:r>
          </a:p>
          <a:p>
            <a:r>
              <a:rPr lang="ru-RU" sz="2400" dirty="0"/>
              <a:t>5. Не подсказывать решения. </a:t>
            </a:r>
          </a:p>
          <a:p>
            <a:r>
              <a:rPr lang="ru-RU" sz="2400" dirty="0"/>
              <a:t>6. Не выносить суждений. </a:t>
            </a:r>
          </a:p>
          <a:p>
            <a:r>
              <a:rPr lang="ru-RU" sz="2400" dirty="0"/>
              <a:t>7. Не оправдывать и не оправдываться. </a:t>
            </a:r>
          </a:p>
          <a:p>
            <a:r>
              <a:rPr lang="ru-RU" sz="2400" dirty="0"/>
              <a:t>8. Не ставить «диагноз». </a:t>
            </a:r>
          </a:p>
        </p:txBody>
      </p:sp>
    </p:spTree>
    <p:extLst>
      <p:ext uri="{BB962C8B-B14F-4D97-AF65-F5344CB8AC3E}">
        <p14:creationId xmlns:p14="http://schemas.microsoft.com/office/powerpoint/2010/main" val="385836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60648"/>
            <a:ext cx="316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Формы работы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с </a:t>
            </a:r>
            <a:r>
              <a:rPr lang="ru-RU" sz="3200" dirty="0">
                <a:solidFill>
                  <a:srgbClr val="FF0000"/>
                </a:solidFill>
              </a:rPr>
              <a:t>молодыми специалистами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26064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/>
              <a:t>Коллективная </a:t>
            </a:r>
            <a:r>
              <a:rPr lang="ru-RU" sz="2400" dirty="0" smtClean="0"/>
              <a:t>работа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Педагогический совет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Педагогический </a:t>
            </a:r>
            <a:r>
              <a:rPr lang="ru-RU" sz="2400" dirty="0"/>
              <a:t>семинар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Круглый стол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Педагогическая конференция </a:t>
            </a:r>
          </a:p>
          <a:p>
            <a:pPr algn="ctr"/>
            <a:r>
              <a:rPr lang="ru-RU" sz="2400" dirty="0"/>
              <a:t>Групповая работа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Групповая консультация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Групповые дискуссии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Деловые игры</a:t>
            </a:r>
          </a:p>
          <a:p>
            <a:pPr algn="ctr"/>
            <a:r>
              <a:rPr lang="ru-RU" sz="2400" dirty="0"/>
              <a:t>Индивидуальная работа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Индивидуальные консультации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Практические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302585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474" y="-323499"/>
            <a:ext cx="9549866" cy="718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0523" y="-5982"/>
            <a:ext cx="9227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FF0000"/>
                </a:solidFill>
              </a:rPr>
              <a:t>Цели и задачи наставника и молодого специалиста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438" y="476672"/>
            <a:ext cx="902726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  Проектирование и ведение рабочей документации и отчетности  (рабочая программа, электронный журнал, личные дела обучающихся и др.).</a:t>
            </a:r>
          </a:p>
          <a:p>
            <a:r>
              <a:rPr lang="ru-RU" b="1" dirty="0"/>
              <a:t>2.   Реализовать курс внеурочной деятельности.</a:t>
            </a:r>
          </a:p>
          <a:p>
            <a:r>
              <a:rPr lang="ru-RU" b="1" dirty="0"/>
              <a:t>3. Самостоятельно проектировать реализовывать современные типы уроков.</a:t>
            </a:r>
          </a:p>
          <a:p>
            <a:r>
              <a:rPr lang="ru-RU" b="1" dirty="0"/>
              <a:t>4. Повышение профессионального уровня через представление опыта на различных уровнях и  участие в профессиональных конкурсах, фестивалях и т.д.</a:t>
            </a:r>
          </a:p>
          <a:p>
            <a:r>
              <a:rPr lang="ru-RU" b="1" dirty="0"/>
              <a:t>5. Представить результаты работы на заседании методического объединения.</a:t>
            </a:r>
          </a:p>
          <a:p>
            <a:r>
              <a:rPr lang="ru-RU" b="1" dirty="0"/>
              <a:t>6.  Создать собственные продукты педагогической деятельности (ЦОР/ЭОР,  публикаций, методических разработок, дидактических материалов) и представить их профессиональному сообществу  (на заседании методического объединения, педагогическом совете, мастер-классе, в рамках методического дня, опубликовать на сайте педагогического сообщества и т.п.)</a:t>
            </a:r>
          </a:p>
          <a:p>
            <a:r>
              <a:rPr lang="ru-RU" b="1" dirty="0"/>
              <a:t>7. Успешное прохождение процедуры аттестации на квалификационную категорию на основе результативной деятельности. </a:t>
            </a:r>
          </a:p>
          <a:p>
            <a:r>
              <a:rPr lang="ru-RU" b="1" dirty="0"/>
              <a:t>8. Добиться стабильного положительного психоэмоционального состояния.  </a:t>
            </a:r>
          </a:p>
          <a:p>
            <a:r>
              <a:rPr lang="ru-RU" b="1" dirty="0"/>
              <a:t>9. Систематически использовать современные информационные технологии и технические средства в организации своей профессиональной деятельности, а так же в деятельности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75933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FF0000"/>
                </a:solidFill>
              </a:rPr>
              <a:t>Результатом</a:t>
            </a:r>
            <a:r>
              <a:rPr lang="ru-RU" sz="2000" b="1" dirty="0"/>
              <a:t> правильной организации работы наставников является  высокий уровень включенности молодых (новых) специалистов в педагогическую работу, культурную жизнь образовательной организации, усиление уверенности в собственных силах и развитие личного, творческого и педагогического потенциалов. </a:t>
            </a:r>
          </a:p>
          <a:p>
            <a:r>
              <a:rPr lang="ru-RU" sz="2000" b="1" dirty="0"/>
              <a:t>Это  окажет положительное влияние на уровень образовательной подготовки и психологический климат в образовательной организации.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19259" y="2862322"/>
            <a:ext cx="40404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FF0000"/>
                </a:solidFill>
              </a:rPr>
              <a:t>Необходимо развивать </a:t>
            </a:r>
            <a:r>
              <a:rPr lang="ru-RU" b="1" dirty="0"/>
              <a:t>систему наставничества, так как правильно спланированная работа педагога-наставника помогает молодому специалисту достичь гораздо больших успехов, чем можно было бы ожидать, преодолеть трудности, связанные с адаптацией к новым условиям трудовой деятельности, остаться в профессии, стать настоящим Учителем.</a:t>
            </a:r>
          </a:p>
        </p:txBody>
      </p:sp>
    </p:spTree>
    <p:extLst>
      <p:ext uri="{BB962C8B-B14F-4D97-AF65-F5344CB8AC3E}">
        <p14:creationId xmlns:p14="http://schemas.microsoft.com/office/powerpoint/2010/main" val="31591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079"/>
            <a:ext cx="9330214" cy="702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3068960"/>
            <a:ext cx="3682752" cy="10626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260649"/>
            <a:ext cx="8244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>
                <a:solidFill>
                  <a:srgbClr val="FF0000"/>
                </a:solidFill>
              </a:rPr>
              <a:t>Наставники</a:t>
            </a:r>
            <a:r>
              <a:rPr lang="ru-RU" sz="3600" dirty="0" smtClean="0"/>
              <a:t> не решают ваши проблемы, они помогают вам принять правильное решение и побуждают вас к личной заинтересованности в следующих шагах для достижения успеха.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444208" y="393305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Стив </a:t>
            </a:r>
            <a:r>
              <a:rPr lang="ru-RU" sz="2800" b="1" dirty="0" err="1" smtClean="0"/>
              <a:t>Нокс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005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1761802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Спасибо </a:t>
            </a:r>
            <a:r>
              <a:rPr lang="ru-RU" sz="4400" b="1" dirty="0" smtClean="0"/>
              <a:t>за внимание </a:t>
            </a:r>
            <a:r>
              <a:rPr lang="ru-RU" sz="44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853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8032"/>
            <a:ext cx="9307140" cy="700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52928" cy="327521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Создание программы наставничества продиктовано велением времени. На сегодняшний день не только национальный проект «Образование» ставит такую задачу, как внедрение целевой модели наставничества во всех образовательных организациях, но и сама жизнь подсказывает нам необходимость взаимодействия между людьми для достижения общих целей.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50350" y="4869160"/>
            <a:ext cx="4265786" cy="27173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32968"/>
            <a:ext cx="4635113" cy="3425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6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88640"/>
            <a:ext cx="2060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cs typeface="Aharoni" panose="02010803020104030203" pitchFamily="2" charset="-79"/>
              </a:rPr>
              <a:t>Наставник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1916" y="842785"/>
            <a:ext cx="74593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– человек, осуществляющий наставничество. Наставники были уже в Древнем Риме, там так называли домашних учителей. В России эта форма начала развиваться с 30-х годов, достигнув расцвета в 70-х годах ХХ столетия.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77507" y="3021966"/>
            <a:ext cx="3960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Смысл наставничества </a:t>
            </a:r>
            <a:r>
              <a:rPr lang="ru-RU" sz="2000" dirty="0"/>
              <a:t>– провести своего подопечного (подшефного) «над пропастью», по «бездне» как через самые сложные моменты профессиональной деятельности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8784"/>
            <a:ext cx="4572000" cy="3254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6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4211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cs typeface="Aharoni" panose="02010803020104030203" pitchFamily="2" charset="-79"/>
              </a:rPr>
              <a:t>ИСТОРИЯ наставничества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4968" y="701989"/>
            <a:ext cx="78214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Наставничество зародилось и получило свое развитие в рамках групповой деятельности людей. С развитием социума появлялись новые виды деятельности и профессии для овладения которыми был необходим более долгий и тщательный вид подготовки с целью выявления индивидов, способных к конкретной, более сложной, чем у предыдущих поколений, профессиональной деятельности. Таким образом, наставничество формировалось на протяжении жизни практически всех поколений человечества с первобытной эпохи.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1085"/>
            <a:ext cx="7241828" cy="35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80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88640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cs typeface="Aharoni" panose="02010803020104030203" pitchFamily="2" charset="-79"/>
              </a:rPr>
              <a:t>ИСТОРИЯ наставничества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829669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Освоить новые знания и обрести профессиональные навыки без наставников было невозможно, поэтому феномен наставничества стал закономерностью цивилизационного процесса.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4" y="3505870"/>
            <a:ext cx="5801663" cy="352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6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59259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протяжении своей истории содержание наставничества постоянно эволюционировало, наконец получив свои современные определения. </a:t>
            </a:r>
            <a:br>
              <a:rPr lang="ru-RU" sz="2400" dirty="0"/>
            </a:br>
            <a:r>
              <a:rPr lang="ru-RU" sz="2400" dirty="0"/>
              <a:t> Соответствующие отраслевые словари смысловые нюансы понятия "наставник" описывают, используя следующие характеристики: "тот, кто дает советы, обучает; советчик, учитель; смотритель ".  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3302060"/>
            <a:ext cx="35283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Термин "наставлять" имеет значение "давая советы, учить чему-то; приводить, направлять, нацеливать и т. д.  в нужном направлении; направлять"</a:t>
            </a:r>
          </a:p>
        </p:txBody>
      </p:sp>
    </p:spTree>
    <p:extLst>
      <p:ext uri="{BB962C8B-B14F-4D97-AF65-F5344CB8AC3E}">
        <p14:creationId xmlns:p14="http://schemas.microsoft.com/office/powerpoint/2010/main" val="27016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81444" y="924589"/>
            <a:ext cx="45370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Наставник обеспечивает подопечному провод, делится мудростью, знаниями и поддерживает подопечного способом, который последний способен эффективно воспринять и из которого сможет больше воспользоваться.  </a:t>
            </a:r>
          </a:p>
          <a:p>
            <a:r>
              <a:rPr lang="ru-RU" sz="2000" dirty="0"/>
              <a:t>В общем наставничество является сложным и многогранным процессом, в котором наставник может принимать на себя следующие роли: тренер, доверенное лицо, друг, проводник, слушатель, партнер, вдохновитель, учитель и т.д..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8736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/>
              <a:t>Наставничество - это поддержка и вдохновение для молодой личности на пути развития собственного потенциала и собственных навыков, а также выбора и становления тем, кем он хочет быть</a:t>
            </a:r>
          </a:p>
        </p:txBody>
      </p:sp>
    </p:spTree>
    <p:extLst>
      <p:ext uri="{BB962C8B-B14F-4D97-AF65-F5344CB8AC3E}">
        <p14:creationId xmlns:p14="http://schemas.microsoft.com/office/powerpoint/2010/main" val="12808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4288"/>
            <a:ext cx="91567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4868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/>
              <a:t>Легко правильно следовать за тем, кто правильно идет впереди</a:t>
            </a:r>
            <a:r>
              <a:rPr lang="ru-RU" sz="3600" dirty="0" smtClean="0"/>
              <a:t>.</a:t>
            </a:r>
          </a:p>
          <a:p>
            <a:pPr algn="r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Я. А. Коменский</a:t>
            </a:r>
          </a:p>
        </p:txBody>
      </p:sp>
    </p:spTree>
    <p:extLst>
      <p:ext uri="{BB962C8B-B14F-4D97-AF65-F5344CB8AC3E}">
        <p14:creationId xmlns:p14="http://schemas.microsoft.com/office/powerpoint/2010/main" val="364590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80</TotalTime>
  <Words>1259</Words>
  <Application>Microsoft Office PowerPoint</Application>
  <PresentationFormat>Экран (4:3)</PresentationFormat>
  <Paragraphs>100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Главная</vt:lpstr>
      <vt:lpstr>Презентация PowerPoint</vt:lpstr>
      <vt:lpstr> «Человек не может  по-настоящему усовершенствоваться,  если не помогает усовершенствоваться другим».  Чарльз Диккенс</vt:lpstr>
      <vt:lpstr>Создание программы наставничества продиктовано велением времени. На сегодняшний день не только национальный проект «Образование» ставит такую задачу, как внедрение целевой модели наставничества во всех образовательных организациях, но и сама жизнь подсказывает нам необходимость взаимодействия между людьми для достижения общих целей.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РОЛИ ПЕДАГОГОВ-НАСТАВНИКОВ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Vita</cp:lastModifiedBy>
  <cp:revision>33</cp:revision>
  <dcterms:created xsi:type="dcterms:W3CDTF">2023-11-20T18:21:03Z</dcterms:created>
  <dcterms:modified xsi:type="dcterms:W3CDTF">2023-11-20T20:09:30Z</dcterms:modified>
</cp:coreProperties>
</file>